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76" r:id="rId5"/>
    <p:sldId id="257" r:id="rId6"/>
    <p:sldId id="262" r:id="rId7"/>
    <p:sldId id="263" r:id="rId8"/>
    <p:sldId id="264" r:id="rId9"/>
    <p:sldId id="27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0" r:id="rId22"/>
    <p:sldId id="26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b="0" dirty="0" err="1" smtClean="0">
                <a:solidFill>
                  <a:schemeClr val="bg1"/>
                </a:solidFill>
              </a:rPr>
              <a:t>Pe</a:t>
            </a:r>
            <a:r>
              <a:rPr lang="en-US" sz="1600" b="0" baseline="0" dirty="0" smtClean="0">
                <a:solidFill>
                  <a:schemeClr val="bg1"/>
                </a:solidFill>
              </a:rPr>
              <a:t> o scar</a:t>
            </a:r>
            <a:r>
              <a:rPr lang="ro-RO" sz="1600" b="0" baseline="0" dirty="0" smtClean="0">
                <a:solidFill>
                  <a:schemeClr val="bg1"/>
                </a:solidFill>
              </a:rPr>
              <a:t>ă de la 1-5, cât de dăunatoare (pentru sănătatea voastră)  vi se pare poluarea fonică, în comparație cu celelalte tipuri de poluări? </a:t>
            </a:r>
            <a:endParaRPr lang="en-US" sz="1600" b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6564425974530961"/>
          <c:y val="1.5528953448395678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Nr persoane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9</c:v>
                </c:pt>
                <c:pt idx="3">
                  <c:v>6</c:v>
                </c:pt>
                <c:pt idx="4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574528"/>
        <c:axId val="99576064"/>
      </c:barChart>
      <c:catAx>
        <c:axId val="9957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99576064"/>
        <c:crosses val="autoZero"/>
        <c:auto val="1"/>
        <c:lblAlgn val="ctr"/>
        <c:lblOffset val="100"/>
        <c:noMultiLvlLbl val="0"/>
      </c:catAx>
      <c:valAx>
        <c:axId val="99576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99574528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"/>
          <c:y val="7.8539414297601182E-2"/>
          <c:w val="0.149855400019442"/>
          <c:h val="5.5603027779096766E-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3CDB4-08B1-4498-B9F5-D640F412C9B9}" type="doc">
      <dgm:prSet loTypeId="urn:microsoft.com/office/officeart/2005/8/layout/pyramid1" loCatId="pyramid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E5EF570-6103-4BBE-8291-E7DB805B261D}">
      <dgm:prSet phldrT="[Text]" custT="1"/>
      <dgm:spPr/>
      <dgm:t>
        <a:bodyPr/>
        <a:lstStyle/>
        <a:p>
          <a:endParaRPr lang="ro-RO" sz="2000" dirty="0" smtClean="0"/>
        </a:p>
        <a:p>
          <a:r>
            <a:rPr lang="ro-RO" sz="1600" dirty="0" smtClean="0"/>
            <a:t>București</a:t>
          </a:r>
        </a:p>
      </dgm:t>
    </dgm:pt>
    <dgm:pt modelId="{44CC7F1E-1871-4B5A-BBEE-8AB3A7FD764E}" type="parTrans" cxnId="{439317D0-9C41-4F31-A3C8-FB056D765A8B}">
      <dgm:prSet/>
      <dgm:spPr/>
      <dgm:t>
        <a:bodyPr/>
        <a:lstStyle/>
        <a:p>
          <a:endParaRPr lang="en-US"/>
        </a:p>
      </dgm:t>
    </dgm:pt>
    <dgm:pt modelId="{235AAA7B-404B-41F7-815C-7A0F199008D9}" type="sibTrans" cxnId="{439317D0-9C41-4F31-A3C8-FB056D765A8B}">
      <dgm:prSet/>
      <dgm:spPr/>
      <dgm:t>
        <a:bodyPr/>
        <a:lstStyle/>
        <a:p>
          <a:endParaRPr lang="en-US"/>
        </a:p>
      </dgm:t>
    </dgm:pt>
    <dgm:pt modelId="{21F055BB-BB66-4E30-BC32-634C53055D29}">
      <dgm:prSet phldrT="[Text]"/>
      <dgm:spPr/>
      <dgm:t>
        <a:bodyPr/>
        <a:lstStyle/>
        <a:p>
          <a:r>
            <a:rPr lang="ro-RO" dirty="0" smtClean="0"/>
            <a:t>Constanța</a:t>
          </a:r>
        </a:p>
        <a:p>
          <a:r>
            <a:rPr lang="ro-RO" dirty="0" smtClean="0"/>
            <a:t>Cluj</a:t>
          </a:r>
        </a:p>
        <a:p>
          <a:r>
            <a:rPr lang="ro-RO" dirty="0" smtClean="0"/>
            <a:t>Brașov, Ploiești</a:t>
          </a:r>
        </a:p>
        <a:p>
          <a:r>
            <a:rPr lang="ro-RO" dirty="0" smtClean="0"/>
            <a:t>Galați</a:t>
          </a:r>
          <a:endParaRPr lang="en-US" dirty="0"/>
        </a:p>
      </dgm:t>
    </dgm:pt>
    <dgm:pt modelId="{0596041A-D1AA-4C26-80FE-CD745BDF68B6}" type="parTrans" cxnId="{D418D825-9D5A-4701-9D59-0A502D4962F2}">
      <dgm:prSet/>
      <dgm:spPr/>
      <dgm:t>
        <a:bodyPr/>
        <a:lstStyle/>
        <a:p>
          <a:endParaRPr lang="en-US"/>
        </a:p>
      </dgm:t>
    </dgm:pt>
    <dgm:pt modelId="{5641D0C2-96DA-405A-AA94-24F8FB6A03A1}" type="sibTrans" cxnId="{D418D825-9D5A-4701-9D59-0A502D4962F2}">
      <dgm:prSet/>
      <dgm:spPr/>
      <dgm:t>
        <a:bodyPr/>
        <a:lstStyle/>
        <a:p>
          <a:endParaRPr lang="en-US"/>
        </a:p>
      </dgm:t>
    </dgm:pt>
    <dgm:pt modelId="{D50F45F5-232C-482F-8866-676D41739393}">
      <dgm:prSet phldrT="[Text]"/>
      <dgm:spPr/>
      <dgm:t>
        <a:bodyPr/>
        <a:lstStyle/>
        <a:p>
          <a:r>
            <a:rPr lang="ro-RO" dirty="0" smtClean="0"/>
            <a:t>Timișoara</a:t>
          </a:r>
          <a:endParaRPr lang="en-US" dirty="0"/>
        </a:p>
      </dgm:t>
    </dgm:pt>
    <dgm:pt modelId="{80D78646-146F-4DF5-A605-076B6F5CCC7A}" type="parTrans" cxnId="{84017A2B-E94D-43CB-ABCC-A349860FFDEA}">
      <dgm:prSet/>
      <dgm:spPr/>
      <dgm:t>
        <a:bodyPr/>
        <a:lstStyle/>
        <a:p>
          <a:endParaRPr lang="en-US"/>
        </a:p>
      </dgm:t>
    </dgm:pt>
    <dgm:pt modelId="{EC7D384E-FCD2-4D3F-BAEB-6ECCC7D12583}" type="sibTrans" cxnId="{84017A2B-E94D-43CB-ABCC-A349860FFDEA}">
      <dgm:prSet/>
      <dgm:spPr/>
      <dgm:t>
        <a:bodyPr/>
        <a:lstStyle/>
        <a:p>
          <a:endParaRPr lang="en-US"/>
        </a:p>
      </dgm:t>
    </dgm:pt>
    <dgm:pt modelId="{0A5C1D82-2EB4-42F0-9CE7-522309EE3270}" type="pres">
      <dgm:prSet presAssocID="{CC93CDB4-08B1-4498-B9F5-D640F412C9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91FE2-5B92-43CE-8291-A626A5A4F893}" type="pres">
      <dgm:prSet presAssocID="{AE5EF570-6103-4BBE-8291-E7DB805B261D}" presName="Name8" presStyleCnt="0"/>
      <dgm:spPr/>
    </dgm:pt>
    <dgm:pt modelId="{768810A6-A3CE-479A-8211-75A9720D0EF6}" type="pres">
      <dgm:prSet presAssocID="{AE5EF570-6103-4BBE-8291-E7DB805B261D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04396-C87C-4AFD-9E1F-9DA299B94D12}" type="pres">
      <dgm:prSet presAssocID="{AE5EF570-6103-4BBE-8291-E7DB805B261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637DA-C24E-4152-8956-D45CC91B2A29}" type="pres">
      <dgm:prSet presAssocID="{21F055BB-BB66-4E30-BC32-634C53055D29}" presName="Name8" presStyleCnt="0"/>
      <dgm:spPr/>
    </dgm:pt>
    <dgm:pt modelId="{860FB574-F66C-45C7-8221-CFF1883A016E}" type="pres">
      <dgm:prSet presAssocID="{21F055BB-BB66-4E30-BC32-634C53055D29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2004F-D8E2-4222-9587-8BBC88514E55}" type="pres">
      <dgm:prSet presAssocID="{21F055BB-BB66-4E30-BC32-634C53055D2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65B20-DCB0-4A5B-9535-E542115C0CE2}" type="pres">
      <dgm:prSet presAssocID="{D50F45F5-232C-482F-8866-676D41739393}" presName="Name8" presStyleCnt="0"/>
      <dgm:spPr/>
    </dgm:pt>
    <dgm:pt modelId="{F2DA157F-C992-4584-8F36-FA468128DC2A}" type="pres">
      <dgm:prSet presAssocID="{D50F45F5-232C-482F-8866-676D4173939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60CD8-9F6A-49AD-89CE-DEC302420D99}" type="pres">
      <dgm:prSet presAssocID="{D50F45F5-232C-482F-8866-676D4173939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F1EA99-974E-46B0-ADE4-0E22E59CFB59}" type="presOf" srcId="{AE5EF570-6103-4BBE-8291-E7DB805B261D}" destId="{768810A6-A3CE-479A-8211-75A9720D0EF6}" srcOrd="0" destOrd="0" presId="urn:microsoft.com/office/officeart/2005/8/layout/pyramid1"/>
    <dgm:cxn modelId="{4FAAEB5A-15C7-464A-A127-EC668B881379}" type="presOf" srcId="{CC93CDB4-08B1-4498-B9F5-D640F412C9B9}" destId="{0A5C1D82-2EB4-42F0-9CE7-522309EE3270}" srcOrd="0" destOrd="0" presId="urn:microsoft.com/office/officeart/2005/8/layout/pyramid1"/>
    <dgm:cxn modelId="{5638033A-48CE-4084-B5F1-566137D17587}" type="presOf" srcId="{D50F45F5-232C-482F-8866-676D41739393}" destId="{2BC60CD8-9F6A-49AD-89CE-DEC302420D99}" srcOrd="1" destOrd="0" presId="urn:microsoft.com/office/officeart/2005/8/layout/pyramid1"/>
    <dgm:cxn modelId="{70CE8CA1-4A07-464C-988A-6792F16CE727}" type="presOf" srcId="{D50F45F5-232C-482F-8866-676D41739393}" destId="{F2DA157F-C992-4584-8F36-FA468128DC2A}" srcOrd="0" destOrd="0" presId="urn:microsoft.com/office/officeart/2005/8/layout/pyramid1"/>
    <dgm:cxn modelId="{D418D825-9D5A-4701-9D59-0A502D4962F2}" srcId="{CC93CDB4-08B1-4498-B9F5-D640F412C9B9}" destId="{21F055BB-BB66-4E30-BC32-634C53055D29}" srcOrd="1" destOrd="0" parTransId="{0596041A-D1AA-4C26-80FE-CD745BDF68B6}" sibTransId="{5641D0C2-96DA-405A-AA94-24F8FB6A03A1}"/>
    <dgm:cxn modelId="{2B7B49A1-5CB5-4EC3-97B3-E46A5BA6F068}" type="presOf" srcId="{21F055BB-BB66-4E30-BC32-634C53055D29}" destId="{BB02004F-D8E2-4222-9587-8BBC88514E55}" srcOrd="1" destOrd="0" presId="urn:microsoft.com/office/officeart/2005/8/layout/pyramid1"/>
    <dgm:cxn modelId="{4ADB9C97-0BC4-4244-9488-7CA348E85D89}" type="presOf" srcId="{AE5EF570-6103-4BBE-8291-E7DB805B261D}" destId="{B1104396-C87C-4AFD-9E1F-9DA299B94D12}" srcOrd="1" destOrd="0" presId="urn:microsoft.com/office/officeart/2005/8/layout/pyramid1"/>
    <dgm:cxn modelId="{84017A2B-E94D-43CB-ABCC-A349860FFDEA}" srcId="{CC93CDB4-08B1-4498-B9F5-D640F412C9B9}" destId="{D50F45F5-232C-482F-8866-676D41739393}" srcOrd="2" destOrd="0" parTransId="{80D78646-146F-4DF5-A605-076B6F5CCC7A}" sibTransId="{EC7D384E-FCD2-4D3F-BAEB-6ECCC7D12583}"/>
    <dgm:cxn modelId="{F50F8F4B-7576-46AF-9FB3-AC7306B933DA}" type="presOf" srcId="{21F055BB-BB66-4E30-BC32-634C53055D29}" destId="{860FB574-F66C-45C7-8221-CFF1883A016E}" srcOrd="0" destOrd="0" presId="urn:microsoft.com/office/officeart/2005/8/layout/pyramid1"/>
    <dgm:cxn modelId="{439317D0-9C41-4F31-A3C8-FB056D765A8B}" srcId="{CC93CDB4-08B1-4498-B9F5-D640F412C9B9}" destId="{AE5EF570-6103-4BBE-8291-E7DB805B261D}" srcOrd="0" destOrd="0" parTransId="{44CC7F1E-1871-4B5A-BBEE-8AB3A7FD764E}" sibTransId="{235AAA7B-404B-41F7-815C-7A0F199008D9}"/>
    <dgm:cxn modelId="{D5BFBA0F-A54D-4F90-8102-423E4F82EB5D}" type="presParOf" srcId="{0A5C1D82-2EB4-42F0-9CE7-522309EE3270}" destId="{D6291FE2-5B92-43CE-8291-A626A5A4F893}" srcOrd="0" destOrd="0" presId="urn:microsoft.com/office/officeart/2005/8/layout/pyramid1"/>
    <dgm:cxn modelId="{78156960-161F-4F7A-BF89-DD53AE5967C8}" type="presParOf" srcId="{D6291FE2-5B92-43CE-8291-A626A5A4F893}" destId="{768810A6-A3CE-479A-8211-75A9720D0EF6}" srcOrd="0" destOrd="0" presId="urn:microsoft.com/office/officeart/2005/8/layout/pyramid1"/>
    <dgm:cxn modelId="{0F316743-009F-4A9A-9A4B-4EAA9FCB1706}" type="presParOf" srcId="{D6291FE2-5B92-43CE-8291-A626A5A4F893}" destId="{B1104396-C87C-4AFD-9E1F-9DA299B94D12}" srcOrd="1" destOrd="0" presId="urn:microsoft.com/office/officeart/2005/8/layout/pyramid1"/>
    <dgm:cxn modelId="{8CEF3137-1E0D-4942-96A8-04A6B537130F}" type="presParOf" srcId="{0A5C1D82-2EB4-42F0-9CE7-522309EE3270}" destId="{058637DA-C24E-4152-8956-D45CC91B2A29}" srcOrd="1" destOrd="0" presId="urn:microsoft.com/office/officeart/2005/8/layout/pyramid1"/>
    <dgm:cxn modelId="{89BE6348-7100-4E43-A3ED-00325D0B444A}" type="presParOf" srcId="{058637DA-C24E-4152-8956-D45CC91B2A29}" destId="{860FB574-F66C-45C7-8221-CFF1883A016E}" srcOrd="0" destOrd="0" presId="urn:microsoft.com/office/officeart/2005/8/layout/pyramid1"/>
    <dgm:cxn modelId="{24BB3247-9E47-4DBB-AE9D-A8B02ACAB99E}" type="presParOf" srcId="{058637DA-C24E-4152-8956-D45CC91B2A29}" destId="{BB02004F-D8E2-4222-9587-8BBC88514E55}" srcOrd="1" destOrd="0" presId="urn:microsoft.com/office/officeart/2005/8/layout/pyramid1"/>
    <dgm:cxn modelId="{26A78391-B68B-4FB6-AF06-7A499DE76D9F}" type="presParOf" srcId="{0A5C1D82-2EB4-42F0-9CE7-522309EE3270}" destId="{33865B20-DCB0-4A5B-9535-E542115C0CE2}" srcOrd="2" destOrd="0" presId="urn:microsoft.com/office/officeart/2005/8/layout/pyramid1"/>
    <dgm:cxn modelId="{1EB59E87-569D-4A50-9871-986DC5946A89}" type="presParOf" srcId="{33865B20-DCB0-4A5B-9535-E542115C0CE2}" destId="{F2DA157F-C992-4584-8F36-FA468128DC2A}" srcOrd="0" destOrd="0" presId="urn:microsoft.com/office/officeart/2005/8/layout/pyramid1"/>
    <dgm:cxn modelId="{E77149C7-F39A-4BB1-B085-EED4DB0E8C47}" type="presParOf" srcId="{33865B20-DCB0-4A5B-9535-E542115C0CE2}" destId="{2BC60CD8-9F6A-49AD-89CE-DEC302420D9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810A6-A3CE-479A-8211-75A9720D0EF6}">
      <dsp:nvSpPr>
        <dsp:cNvPr id="0" name=""/>
        <dsp:cNvSpPr/>
      </dsp:nvSpPr>
      <dsp:spPr>
        <a:xfrm>
          <a:off x="1524000" y="0"/>
          <a:ext cx="1523999" cy="1075266"/>
        </a:xfrm>
        <a:prstGeom prst="trapezoid">
          <a:avLst>
            <a:gd name="adj" fmla="val 7086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kern="1200" dirty="0" smtClean="0"/>
            <a:t>București</a:t>
          </a:r>
        </a:p>
      </dsp:txBody>
      <dsp:txXfrm>
        <a:off x="1524000" y="0"/>
        <a:ext cx="1523999" cy="1075266"/>
      </dsp:txXfrm>
    </dsp:sp>
    <dsp:sp modelId="{860FB574-F66C-45C7-8221-CFF1883A016E}">
      <dsp:nvSpPr>
        <dsp:cNvPr id="0" name=""/>
        <dsp:cNvSpPr/>
      </dsp:nvSpPr>
      <dsp:spPr>
        <a:xfrm>
          <a:off x="762000" y="1075266"/>
          <a:ext cx="3047999" cy="1075266"/>
        </a:xfrm>
        <a:prstGeom prst="trapezoid">
          <a:avLst>
            <a:gd name="adj" fmla="val 70866"/>
          </a:avLst>
        </a:prstGeom>
        <a:gradFill rotWithShape="0">
          <a:gsLst>
            <a:gs pos="0">
              <a:schemeClr val="accent2">
                <a:hueOff val="-3670562"/>
                <a:satOff val="16196"/>
                <a:lumOff val="-2745"/>
                <a:alphaOff val="0"/>
                <a:shade val="70000"/>
                <a:satMod val="150000"/>
              </a:schemeClr>
            </a:gs>
            <a:gs pos="34000">
              <a:schemeClr val="accent2">
                <a:hueOff val="-3670562"/>
                <a:satOff val="16196"/>
                <a:lumOff val="-2745"/>
                <a:alphaOff val="0"/>
                <a:shade val="70000"/>
                <a:satMod val="140000"/>
              </a:schemeClr>
            </a:gs>
            <a:gs pos="70000">
              <a:schemeClr val="accent2">
                <a:hueOff val="-3670562"/>
                <a:satOff val="16196"/>
                <a:lumOff val="-274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-3670562"/>
                <a:satOff val="16196"/>
                <a:lumOff val="-274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Constanța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Cluj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Brașov, Ploiești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Galați</a:t>
          </a:r>
          <a:endParaRPr lang="en-US" sz="1500" kern="1200" dirty="0"/>
        </a:p>
      </dsp:txBody>
      <dsp:txXfrm>
        <a:off x="1295400" y="1075266"/>
        <a:ext cx="1981200" cy="1075266"/>
      </dsp:txXfrm>
    </dsp:sp>
    <dsp:sp modelId="{F2DA157F-C992-4584-8F36-FA468128DC2A}">
      <dsp:nvSpPr>
        <dsp:cNvPr id="0" name=""/>
        <dsp:cNvSpPr/>
      </dsp:nvSpPr>
      <dsp:spPr>
        <a:xfrm>
          <a:off x="0" y="2150533"/>
          <a:ext cx="4571999" cy="1075266"/>
        </a:xfrm>
        <a:prstGeom prst="trapezoid">
          <a:avLst>
            <a:gd name="adj" fmla="val 70866"/>
          </a:avLst>
        </a:prstGeom>
        <a:gradFill rotWithShape="0">
          <a:gsLst>
            <a:gs pos="0">
              <a:schemeClr val="accent2">
                <a:hueOff val="-7341125"/>
                <a:satOff val="32393"/>
                <a:lumOff val="-5490"/>
                <a:alphaOff val="0"/>
                <a:shade val="70000"/>
                <a:satMod val="150000"/>
              </a:schemeClr>
            </a:gs>
            <a:gs pos="34000">
              <a:schemeClr val="accent2">
                <a:hueOff val="-7341125"/>
                <a:satOff val="32393"/>
                <a:lumOff val="-5490"/>
                <a:alphaOff val="0"/>
                <a:shade val="70000"/>
                <a:satMod val="140000"/>
              </a:schemeClr>
            </a:gs>
            <a:gs pos="70000">
              <a:schemeClr val="accent2">
                <a:hueOff val="-7341125"/>
                <a:satOff val="32393"/>
                <a:lumOff val="-549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-7341125"/>
                <a:satOff val="32393"/>
                <a:lumOff val="-549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kern="1200" dirty="0" smtClean="0"/>
            <a:t>Timișoara</a:t>
          </a:r>
          <a:endParaRPr lang="en-US" sz="1500" kern="1200" dirty="0"/>
        </a:p>
      </dsp:txBody>
      <dsp:txXfrm>
        <a:off x="800099" y="2150533"/>
        <a:ext cx="2971800" cy="1075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0.85185</cdr:x>
      <cdr:y>0.88515</cdr:y>
    </cdr:from>
    <cdr:to>
      <cdr:x>0.97222</cdr:x>
      <cdr:y>0.94727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10400" y="4343400"/>
          <a:ext cx="990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o-RO" sz="1100" dirty="0" smtClean="0">
              <a:solidFill>
                <a:schemeClr val="bg1"/>
              </a:solidFill>
            </a:rPr>
            <a:t>Scară 1-5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67C0353-59E1-4A3C-86C4-EB8398C484A5}" type="datetimeFigureOut">
              <a:rPr lang="en-US" smtClean="0"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3655D6F-AC37-4095-B75D-28FFB99750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25146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Poluarea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fonic</a:t>
            </a:r>
            <a:r>
              <a:rPr lang="ro-RO" dirty="0" smtClean="0">
                <a:solidFill>
                  <a:schemeClr val="bg1"/>
                </a:solidFill>
              </a:rPr>
              <a:t>ă</a:t>
            </a:r>
            <a:br>
              <a:rPr lang="ro-RO" dirty="0" smtClean="0">
                <a:solidFill>
                  <a:schemeClr val="bg1"/>
                </a:solidFill>
              </a:rPr>
            </a:br>
            <a:r>
              <a:rPr lang="ro-RO" dirty="0" smtClean="0">
                <a:solidFill>
                  <a:schemeClr val="bg1"/>
                </a:solidFill>
              </a:rPr>
              <a:t>- Și cum ne afectează -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4876800"/>
            <a:ext cx="2819400" cy="1600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o-RO" dirty="0" smtClean="0">
                <a:solidFill>
                  <a:schemeClr val="bg1"/>
                </a:solidFill>
              </a:rPr>
              <a:t>Chiru Simona Diana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ro-RO" dirty="0" smtClean="0">
                <a:solidFill>
                  <a:schemeClr val="bg1"/>
                </a:solidFill>
              </a:rPr>
              <a:t>Dima Filip Andrei</a:t>
            </a:r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ro-RO" dirty="0" smtClean="0">
                <a:solidFill>
                  <a:schemeClr val="bg1"/>
                </a:solidFill>
              </a:rPr>
              <a:t>Dunda Irena </a:t>
            </a:r>
          </a:p>
          <a:p>
            <a:pPr algn="l"/>
            <a:r>
              <a:rPr lang="ro-RO" dirty="0" smtClean="0">
                <a:solidFill>
                  <a:schemeClr val="bg1"/>
                </a:solidFill>
              </a:rPr>
              <a:t>Tudor Andreea Cristina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3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4562"/>
          </a:xfrm>
        </p:spPr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Harta zgomotului – București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2745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86816"/>
            <a:ext cx="4038600" cy="4293968"/>
          </a:xfrm>
        </p:spPr>
      </p:pic>
      <p:sp>
        <p:nvSpPr>
          <p:cNvPr id="9" name="TextBox 8"/>
          <p:cNvSpPr txBox="1"/>
          <p:nvPr/>
        </p:nvSpPr>
        <p:spPr>
          <a:xfrm>
            <a:off x="1600200" y="594827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Zgomot stradal ziua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94827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Zgomot stradal noaptea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Action Button: Custom 10">
            <a:hlinkClick r:id="" action="ppaction://hlinkshowjump?jump=nextslide" highlightClick="1"/>
          </p:cNvPr>
          <p:cNvSpPr/>
          <p:nvPr/>
        </p:nvSpPr>
        <p:spPr>
          <a:xfrm>
            <a:off x="2286000" y="3657600"/>
            <a:ext cx="304800" cy="152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Custom 11">
            <a:hlinkClick r:id="rId4" action="ppaction://hlinksldjump" highlightClick="1"/>
          </p:cNvPr>
          <p:cNvSpPr/>
          <p:nvPr/>
        </p:nvSpPr>
        <p:spPr>
          <a:xfrm>
            <a:off x="6477000" y="3657600"/>
            <a:ext cx="381000" cy="152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1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Centrul orașului - ziua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480"/>
            <a:ext cx="8229600" cy="4508240"/>
          </a:xfrm>
        </p:spPr>
      </p:pic>
      <p:sp>
        <p:nvSpPr>
          <p:cNvPr id="8" name="TextBox 7"/>
          <p:cNvSpPr txBox="1"/>
          <p:nvPr/>
        </p:nvSpPr>
        <p:spPr>
          <a:xfrm>
            <a:off x="6913418" y="6245423"/>
            <a:ext cx="1773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 smtClean="0">
                <a:solidFill>
                  <a:schemeClr val="bg1"/>
                </a:solidFill>
              </a:rPr>
              <a:t>Zgomot stradal ziua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457200" y="6248400"/>
            <a:ext cx="304800" cy="304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chemeClr val="bg1"/>
                </a:solidFill>
              </a:rPr>
              <a:t>Centrul orașului - </a:t>
            </a:r>
            <a:r>
              <a:rPr lang="ro-RO" dirty="0" smtClean="0">
                <a:solidFill>
                  <a:schemeClr val="bg1"/>
                </a:solidFill>
              </a:rPr>
              <a:t>noaptea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5630"/>
            <a:ext cx="8229600" cy="4505940"/>
          </a:xfrm>
        </p:spPr>
      </p:pic>
      <p:sp>
        <p:nvSpPr>
          <p:cNvPr id="8" name="TextBox 7"/>
          <p:cNvSpPr txBox="1"/>
          <p:nvPr/>
        </p:nvSpPr>
        <p:spPr>
          <a:xfrm>
            <a:off x="6858000" y="6262162"/>
            <a:ext cx="200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>
                <a:solidFill>
                  <a:schemeClr val="bg1"/>
                </a:solidFill>
              </a:rPr>
              <a:t>Zgomot stradal noaptea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7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Harta zgomotului – București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0282"/>
            <a:ext cx="4038600" cy="4283935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09" y="1905000"/>
            <a:ext cx="4038600" cy="4303425"/>
          </a:xfrm>
        </p:spPr>
      </p:pic>
      <p:sp>
        <p:nvSpPr>
          <p:cNvPr id="13" name="TextBox 12"/>
          <p:cNvSpPr txBox="1"/>
          <p:nvPr/>
        </p:nvSpPr>
        <p:spPr>
          <a:xfrm>
            <a:off x="4650509" y="6172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Zgomot trenuri și tramvaie noaptea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Zgomot trenuri și tramvaie ziua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Action Button: Custom 14">
            <a:hlinkClick r:id="" action="ppaction://hlinkshowjump?jump=nextslide" highlightClick="1"/>
          </p:cNvPr>
          <p:cNvSpPr/>
          <p:nvPr/>
        </p:nvSpPr>
        <p:spPr>
          <a:xfrm>
            <a:off x="2286000" y="3810000"/>
            <a:ext cx="304800" cy="152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Custom 15">
            <a:hlinkClick r:id="rId4" action="ppaction://hlinksldjump" highlightClick="1"/>
          </p:cNvPr>
          <p:cNvSpPr/>
          <p:nvPr/>
        </p:nvSpPr>
        <p:spPr>
          <a:xfrm>
            <a:off x="6479309" y="3810000"/>
            <a:ext cx="304800" cy="152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Centrul orașului - ziua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3492"/>
            <a:ext cx="8229600" cy="4370216"/>
          </a:xfrm>
        </p:spPr>
      </p:pic>
      <p:sp>
        <p:nvSpPr>
          <p:cNvPr id="5" name="TextBox 4"/>
          <p:cNvSpPr txBox="1"/>
          <p:nvPr/>
        </p:nvSpPr>
        <p:spPr>
          <a:xfrm>
            <a:off x="6654800" y="6216071"/>
            <a:ext cx="2117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>
                <a:solidFill>
                  <a:schemeClr val="bg1"/>
                </a:solidFill>
              </a:rPr>
              <a:t>Zgomot trenuri și tramvaie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457200" y="6248400"/>
            <a:ext cx="304800" cy="304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0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Centrul orașului - noaptea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296"/>
            <a:ext cx="8229600" cy="4390608"/>
          </a:xfrm>
        </p:spPr>
      </p:pic>
      <p:sp>
        <p:nvSpPr>
          <p:cNvPr id="5" name="TextBox 4"/>
          <p:cNvSpPr txBox="1"/>
          <p:nvPr/>
        </p:nvSpPr>
        <p:spPr>
          <a:xfrm>
            <a:off x="6553200" y="6216071"/>
            <a:ext cx="2193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>
                <a:solidFill>
                  <a:schemeClr val="bg1"/>
                </a:solidFill>
              </a:rPr>
              <a:t>Zgomot trenuri și tramvaie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4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Harta zgomotului – București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70746"/>
            <a:ext cx="4038600" cy="432300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75808"/>
            <a:ext cx="4038600" cy="4312884"/>
          </a:xfrm>
        </p:spPr>
      </p:pic>
      <p:sp>
        <p:nvSpPr>
          <p:cNvPr id="11" name="TextBox 10"/>
          <p:cNvSpPr txBox="1"/>
          <p:nvPr/>
        </p:nvSpPr>
        <p:spPr>
          <a:xfrm>
            <a:off x="1219200" y="6172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Zgomot industrial ziua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6172200"/>
            <a:ext cx="3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Zgomot industrial noaptea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Action Button: Custom 12">
            <a:hlinkClick r:id="" action="ppaction://hlinkshowjump?jump=nextslide" highlightClick="1"/>
          </p:cNvPr>
          <p:cNvSpPr/>
          <p:nvPr/>
        </p:nvSpPr>
        <p:spPr>
          <a:xfrm>
            <a:off x="2286000" y="3810000"/>
            <a:ext cx="304800" cy="152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Custom 13">
            <a:hlinkClick r:id="rId4" action="ppaction://hlinksldjump" highlightClick="1"/>
          </p:cNvPr>
          <p:cNvSpPr/>
          <p:nvPr/>
        </p:nvSpPr>
        <p:spPr>
          <a:xfrm>
            <a:off x="6495473" y="3810000"/>
            <a:ext cx="304800" cy="152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Centrul orașului - ziua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8877"/>
            <a:ext cx="8229600" cy="4479446"/>
          </a:xfrm>
        </p:spPr>
      </p:pic>
      <p:sp>
        <p:nvSpPr>
          <p:cNvPr id="5" name="TextBox 4"/>
          <p:cNvSpPr txBox="1"/>
          <p:nvPr/>
        </p:nvSpPr>
        <p:spPr>
          <a:xfrm>
            <a:off x="6913418" y="6266962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>
                <a:solidFill>
                  <a:schemeClr val="bg1"/>
                </a:solidFill>
              </a:rPr>
              <a:t>Zgomot industrial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457200" y="6248400"/>
            <a:ext cx="304800" cy="304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Centrul orașului - noaptea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8235"/>
            <a:ext cx="8229600" cy="4560730"/>
          </a:xfrm>
        </p:spPr>
      </p:pic>
      <p:sp>
        <p:nvSpPr>
          <p:cNvPr id="5" name="TextBox 4"/>
          <p:cNvSpPr txBox="1"/>
          <p:nvPr/>
        </p:nvSpPr>
        <p:spPr>
          <a:xfrm>
            <a:off x="6885709" y="635457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 smtClean="0">
                <a:solidFill>
                  <a:schemeClr val="bg1"/>
                </a:solidFill>
              </a:rPr>
              <a:t>Zgomot industrial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Topul orașelor poluate fonic în România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988" y="1544424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ro-RO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București </a:t>
            </a:r>
            <a:r>
              <a:rPr lang="ro-RO" dirty="0">
                <a:solidFill>
                  <a:schemeClr val="bg1"/>
                </a:solidFill>
              </a:rPr>
              <a:t>– 85%</a:t>
            </a:r>
          </a:p>
          <a:p>
            <a:pPr marL="457200" indent="-457200">
              <a:buFont typeface="+mj-lt"/>
              <a:buAutoNum type="arabicPeriod"/>
            </a:pPr>
            <a:r>
              <a:rPr lang="ro-RO" dirty="0">
                <a:solidFill>
                  <a:schemeClr val="bg1"/>
                </a:solidFill>
              </a:rPr>
              <a:t>Constanța – 76%</a:t>
            </a:r>
          </a:p>
          <a:p>
            <a:pPr marL="457200" indent="-457200">
              <a:buFont typeface="+mj-lt"/>
              <a:buAutoNum type="arabicPeriod"/>
            </a:pPr>
            <a:r>
              <a:rPr lang="ro-RO" dirty="0">
                <a:solidFill>
                  <a:schemeClr val="bg1"/>
                </a:solidFill>
              </a:rPr>
              <a:t>Cluj-Napoca – 64%</a:t>
            </a:r>
          </a:p>
          <a:p>
            <a:pPr marL="457200" indent="-457200">
              <a:buFont typeface="+mj-lt"/>
              <a:buAutoNum type="arabicPeriod"/>
            </a:pPr>
            <a:r>
              <a:rPr lang="ro-RO" dirty="0">
                <a:solidFill>
                  <a:schemeClr val="bg1"/>
                </a:solidFill>
              </a:rPr>
              <a:t>Brașov, Ploiești – 61%</a:t>
            </a:r>
          </a:p>
          <a:p>
            <a:pPr marL="457200" indent="-457200">
              <a:buFont typeface="+mj-lt"/>
              <a:buAutoNum type="arabicPeriod"/>
            </a:pPr>
            <a:r>
              <a:rPr lang="ro-RO" dirty="0">
                <a:solidFill>
                  <a:schemeClr val="bg1"/>
                </a:solidFill>
              </a:rPr>
              <a:t>Galați – 55%</a:t>
            </a:r>
          </a:p>
          <a:p>
            <a:pPr marL="457200" indent="-457200">
              <a:buFont typeface="+mj-lt"/>
              <a:buAutoNum type="arabicPeriod"/>
            </a:pPr>
            <a:r>
              <a:rPr lang="ro-RO" dirty="0">
                <a:solidFill>
                  <a:schemeClr val="bg1"/>
                </a:solidFill>
              </a:rPr>
              <a:t>Timișoara – 49%</a:t>
            </a:r>
            <a:endParaRPr lang="en-US" dirty="0">
              <a:solidFill>
                <a:schemeClr val="bg1"/>
              </a:solidFill>
            </a:endParaRPr>
          </a:p>
          <a:p>
            <a:endParaRPr lang="ro-RO" dirty="0" smtClean="0"/>
          </a:p>
          <a:p>
            <a:pPr marL="0" indent="0">
              <a:buNone/>
            </a:pPr>
            <a:endParaRPr lang="ro-RO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400" dirty="0" smtClean="0">
                <a:solidFill>
                  <a:schemeClr val="bg1"/>
                </a:solidFill>
              </a:rPr>
              <a:t>(% = </a:t>
            </a:r>
            <a:r>
              <a:rPr lang="pt-BR" sz="1400" dirty="0" smtClean="0">
                <a:solidFill>
                  <a:schemeClr val="bg1"/>
                </a:solidFill>
              </a:rPr>
              <a:t>Procent</a:t>
            </a:r>
            <a:r>
              <a:rPr lang="ro-RO" sz="1400" dirty="0" smtClean="0">
                <a:solidFill>
                  <a:schemeClr val="bg1"/>
                </a:solidFill>
              </a:rPr>
              <a:t>ajul</a:t>
            </a:r>
            <a:r>
              <a:rPr lang="pt-BR" sz="1400" dirty="0" smtClean="0">
                <a:solidFill>
                  <a:schemeClr val="bg1"/>
                </a:solidFill>
              </a:rPr>
              <a:t> populație</a:t>
            </a:r>
            <a:r>
              <a:rPr lang="ro-RO" sz="1400" dirty="0" smtClean="0">
                <a:solidFill>
                  <a:schemeClr val="bg1"/>
                </a:solidFill>
              </a:rPr>
              <a:t>i</a:t>
            </a:r>
            <a:r>
              <a:rPr lang="pt-BR" sz="1400" dirty="0" smtClean="0">
                <a:solidFill>
                  <a:schemeClr val="bg1"/>
                </a:solidFill>
              </a:rPr>
              <a:t> afectat</a:t>
            </a:r>
            <a:r>
              <a:rPr lang="ro-RO" sz="1400" dirty="0" smtClean="0">
                <a:solidFill>
                  <a:schemeClr val="bg1"/>
                </a:solidFill>
              </a:rPr>
              <a:t>e</a:t>
            </a:r>
            <a:r>
              <a:rPr lang="pt-BR" sz="1400" dirty="0" smtClean="0">
                <a:solidFill>
                  <a:schemeClr val="bg1"/>
                </a:solidFill>
              </a:rPr>
              <a:t> </a:t>
            </a:r>
            <a:r>
              <a:rPr lang="pt-BR" sz="1400" dirty="0">
                <a:solidFill>
                  <a:schemeClr val="bg1"/>
                </a:solidFill>
              </a:rPr>
              <a:t>de poluarea </a:t>
            </a:r>
            <a:r>
              <a:rPr lang="pt-BR" sz="1400" dirty="0" smtClean="0">
                <a:solidFill>
                  <a:schemeClr val="bg1"/>
                </a:solidFill>
              </a:rPr>
              <a:t>fonică</a:t>
            </a:r>
            <a:r>
              <a:rPr lang="ro-RO" sz="1400" dirty="0" smtClean="0">
                <a:solidFill>
                  <a:schemeClr val="bg1"/>
                </a:solidFill>
              </a:rPr>
              <a:t>)</a:t>
            </a:r>
            <a:endParaRPr lang="pt-BR" sz="1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3695395"/>
              </p:ext>
            </p:extLst>
          </p:nvPr>
        </p:nvGraphicFramePr>
        <p:xfrm>
          <a:off x="4191000" y="1676400"/>
          <a:ext cx="4572000" cy="322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86200" y="498769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Ierarhizarea orașelor poluate fonic din România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0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209800" cy="1143000"/>
          </a:xfrm>
        </p:spPr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Scop: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ro-RO" b="1" dirty="0" smtClean="0">
              <a:solidFill>
                <a:schemeClr val="bg1"/>
              </a:solidFill>
            </a:endParaRPr>
          </a:p>
          <a:p>
            <a:pPr marL="109728" indent="0">
              <a:buNone/>
            </a:pPr>
            <a:endParaRPr lang="ro-RO" sz="3200" b="1" dirty="0" smtClean="0">
              <a:solidFill>
                <a:schemeClr val="bg1"/>
              </a:solidFill>
            </a:endParaRPr>
          </a:p>
          <a:p>
            <a:pPr marL="109728" indent="0">
              <a:buNone/>
            </a:pPr>
            <a:r>
              <a:rPr lang="ro-RO" sz="3200" b="1" dirty="0" smtClean="0">
                <a:solidFill>
                  <a:schemeClr val="bg1"/>
                </a:solidFill>
              </a:rPr>
              <a:t>Conștientizarea populației </a:t>
            </a:r>
            <a:r>
              <a:rPr lang="ro-RO" sz="3200" dirty="0" smtClean="0">
                <a:solidFill>
                  <a:schemeClr val="bg1"/>
                </a:solidFill>
              </a:rPr>
              <a:t>privind efectele negative ale poluării fonice.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ro-RO" sz="1400" dirty="0" smtClean="0"/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(Conform </a:t>
            </a:r>
            <a:r>
              <a:rPr lang="en-US" sz="1400" dirty="0" err="1">
                <a:solidFill>
                  <a:schemeClr val="bg1"/>
                </a:solidFill>
              </a:rPr>
              <a:t>unui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studiu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realizat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smtClean="0">
                <a:solidFill>
                  <a:schemeClr val="bg1"/>
                </a:solidFill>
              </a:rPr>
              <a:t>CE </a:t>
            </a:r>
            <a:r>
              <a:rPr lang="en-US" sz="1400" dirty="0" err="1">
                <a:solidFill>
                  <a:schemeClr val="bg1"/>
                </a:solidFill>
              </a:rPr>
              <a:t>impreuna</a:t>
            </a:r>
            <a:r>
              <a:rPr lang="en-US" sz="1400" dirty="0">
                <a:solidFill>
                  <a:schemeClr val="bg1"/>
                </a:solidFill>
              </a:rPr>
              <a:t> cu </a:t>
            </a:r>
            <a:r>
              <a:rPr lang="en-US" sz="1400" dirty="0" smtClean="0">
                <a:solidFill>
                  <a:schemeClr val="bg1"/>
                </a:solidFill>
              </a:rPr>
              <a:t>OMS </a:t>
            </a:r>
            <a:r>
              <a:rPr lang="en-US" sz="1400" dirty="0" err="1" smtClean="0">
                <a:solidFill>
                  <a:schemeClr val="bg1"/>
                </a:solidFill>
              </a:rPr>
              <a:t>dat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publicitatii</a:t>
            </a:r>
            <a:r>
              <a:rPr lang="en-US" sz="1400" dirty="0">
                <a:solidFill>
                  <a:schemeClr val="bg1"/>
                </a:solidFill>
              </a:rPr>
              <a:t> in </a:t>
            </a:r>
            <a:r>
              <a:rPr lang="en-US" sz="1400" dirty="0" err="1">
                <a:solidFill>
                  <a:schemeClr val="bg1"/>
                </a:solidFill>
              </a:rPr>
              <a:t>luna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martie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zgomotul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este</a:t>
            </a:r>
            <a:r>
              <a:rPr lang="en-US" sz="1400" dirty="0">
                <a:solidFill>
                  <a:schemeClr val="bg1"/>
                </a:solidFill>
              </a:rPr>
              <a:t> al </a:t>
            </a:r>
            <a:r>
              <a:rPr lang="en-US" sz="1400" dirty="0" err="1">
                <a:solidFill>
                  <a:schemeClr val="bg1"/>
                </a:solidFill>
              </a:rPr>
              <a:t>doilea</a:t>
            </a:r>
            <a:r>
              <a:rPr lang="en-US" sz="1400" dirty="0">
                <a:solidFill>
                  <a:schemeClr val="bg1"/>
                </a:solidFill>
              </a:rPr>
              <a:t> factor </a:t>
            </a:r>
            <a:r>
              <a:rPr lang="en-US" sz="1400" dirty="0" err="1">
                <a:solidFill>
                  <a:schemeClr val="bg1"/>
                </a:solidFill>
              </a:rPr>
              <a:t>poluant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magnitudine</a:t>
            </a:r>
            <a:r>
              <a:rPr lang="en-US" sz="1400" dirty="0">
                <a:solidFill>
                  <a:schemeClr val="bg1"/>
                </a:solidFill>
              </a:rPr>
              <a:t> care </a:t>
            </a:r>
            <a:r>
              <a:rPr lang="en-US" sz="1400" dirty="0" err="1">
                <a:solidFill>
                  <a:schemeClr val="bg1"/>
                </a:solidFill>
              </a:rPr>
              <a:t>genereaza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boli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dupa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cel</a:t>
            </a:r>
            <a:r>
              <a:rPr lang="en-US" sz="1400" dirty="0">
                <a:solidFill>
                  <a:schemeClr val="bg1"/>
                </a:solidFill>
              </a:rPr>
              <a:t> al </a:t>
            </a:r>
            <a:r>
              <a:rPr lang="en-US" sz="1400" dirty="0" err="1">
                <a:solidFill>
                  <a:schemeClr val="bg1"/>
                </a:solidFill>
              </a:rPr>
              <a:t>poluarii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aerului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endParaRPr lang="ro-RO" dirty="0" smtClean="0"/>
          </a:p>
        </p:txBody>
      </p:sp>
    </p:spTree>
    <p:extLst>
      <p:ext uri="{BB962C8B-B14F-4D97-AF65-F5344CB8AC3E}">
        <p14:creationId xmlns:p14="http://schemas.microsoft.com/office/powerpoint/2010/main" val="217803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1143000"/>
          </a:xfrm>
        </p:spPr>
        <p:txBody>
          <a:bodyPr>
            <a:norm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Ce putem face?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endParaRPr lang="ro-R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Capitala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are </a:t>
            </a:r>
            <a:r>
              <a:rPr lang="en-US" dirty="0" err="1">
                <a:solidFill>
                  <a:schemeClr val="bg1"/>
                </a:solidFill>
              </a:rPr>
              <a:t>nevoie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b="1" dirty="0" smtClean="0">
                <a:solidFill>
                  <a:schemeClr val="bg1"/>
                </a:solidFill>
              </a:rPr>
              <a:t>spa</a:t>
            </a:r>
            <a:r>
              <a:rPr lang="ro-RO" b="1" dirty="0">
                <a:solidFill>
                  <a:schemeClr val="bg1"/>
                </a:solidFill>
              </a:rPr>
              <a:t>ț</a:t>
            </a:r>
            <a:r>
              <a:rPr lang="en-US" b="1" dirty="0" smtClean="0">
                <a:solidFill>
                  <a:schemeClr val="bg1"/>
                </a:solidFill>
              </a:rPr>
              <a:t>ii </a:t>
            </a:r>
            <a:r>
              <a:rPr lang="en-US" b="1" dirty="0" err="1">
                <a:solidFill>
                  <a:schemeClr val="bg1"/>
                </a:solidFill>
              </a:rPr>
              <a:t>verzi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centuri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ocolitoare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 err="1">
                <a:solidFill>
                  <a:schemeClr val="bg1"/>
                </a:solidFill>
              </a:rPr>
              <a:t>ș</a:t>
            </a:r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/>
                </a:solidFill>
              </a:rPr>
              <a:t>o </a:t>
            </a:r>
            <a:r>
              <a:rPr lang="en-US" b="1" dirty="0" smtClean="0">
                <a:solidFill>
                  <a:schemeClr val="bg1"/>
                </a:solidFill>
              </a:rPr>
              <a:t>re</a:t>
            </a:r>
            <a:r>
              <a:rPr lang="ro-RO" b="1" dirty="0" smtClean="0">
                <a:solidFill>
                  <a:schemeClr val="bg1"/>
                </a:solidFill>
              </a:rPr>
              <a:t>ț</a:t>
            </a:r>
            <a:r>
              <a:rPr lang="en-US" b="1" dirty="0" err="1" smtClean="0">
                <a:solidFill>
                  <a:schemeClr val="bg1"/>
                </a:solidFill>
              </a:rPr>
              <a:t>ea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 </a:t>
            </a:r>
            <a:r>
              <a:rPr lang="en-US" b="1" dirty="0" err="1">
                <a:solidFill>
                  <a:schemeClr val="bg1"/>
                </a:solidFill>
              </a:rPr>
              <a:t>mijloacelor</a:t>
            </a:r>
            <a:r>
              <a:rPr lang="en-US" b="1" dirty="0">
                <a:solidFill>
                  <a:schemeClr val="bg1"/>
                </a:solidFill>
              </a:rPr>
              <a:t> de transport in </a:t>
            </a:r>
            <a:r>
              <a:rPr lang="en-US" b="1" dirty="0" err="1">
                <a:solidFill>
                  <a:schemeClr val="bg1"/>
                </a:solidFill>
              </a:rPr>
              <a:t>comun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bine </a:t>
            </a:r>
            <a:r>
              <a:rPr lang="en-US" dirty="0" smtClean="0">
                <a:solidFill>
                  <a:schemeClr val="bg1"/>
                </a:solidFill>
              </a:rPr>
              <a:t>pus</a:t>
            </a:r>
            <a:r>
              <a:rPr lang="ro-RO" dirty="0" smtClean="0">
                <a:solidFill>
                  <a:schemeClr val="bg1"/>
                </a:solidFill>
              </a:rPr>
              <a:t>ă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punct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ro-RO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O inițiativă a primăriilor pentru a amenaja imobilele (blocurile) cu </a:t>
            </a:r>
            <a:r>
              <a:rPr lang="ro-RO" b="1" dirty="0" smtClean="0">
                <a:solidFill>
                  <a:schemeClr val="bg1"/>
                </a:solidFill>
              </a:rPr>
              <a:t>termopane</a:t>
            </a:r>
            <a:r>
              <a:rPr lang="ro-RO" dirty="0" smtClean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Derularea unei campanii la nivel național cu scopul de a informa cetățenii români în legătură cu gradul ridicat de pericol ce îl constituie poluarea sonoră</a:t>
            </a:r>
            <a:r>
              <a:rPr lang="ro-RO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Respectarea</a:t>
            </a:r>
            <a:r>
              <a:rPr lang="en-US" dirty="0" smtClean="0">
                <a:solidFill>
                  <a:schemeClr val="bg1"/>
                </a:solidFill>
              </a:rPr>
              <a:t> program</a:t>
            </a:r>
            <a:r>
              <a:rPr lang="ro-RO" dirty="0" smtClean="0">
                <a:solidFill>
                  <a:schemeClr val="bg1"/>
                </a:solidFill>
              </a:rPr>
              <a:t>ului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lini</a:t>
            </a:r>
            <a:r>
              <a:rPr lang="ro-RO" dirty="0" smtClean="0">
                <a:solidFill>
                  <a:schemeClr val="bg1"/>
                </a:solidFill>
              </a:rPr>
              <a:t>ște.</a:t>
            </a:r>
          </a:p>
          <a:p>
            <a:pPr marL="514350" indent="-51435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Utilizarea mașinilor hybrid, întrucât acestea produc mai puțin zgomot.</a:t>
            </a:r>
            <a:endParaRPr lang="ro-RO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o-RO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0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1143000"/>
          </a:xfrm>
        </p:spPr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Concluzii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Problema poluării sonore (ignorată de mulți dintre noi) trebuie tratată mult mai serios de către autoritățile </a:t>
            </a:r>
            <a:r>
              <a:rPr lang="ro-RO" dirty="0" smtClean="0">
                <a:solidFill>
                  <a:schemeClr val="bg1"/>
                </a:solidFill>
              </a:rPr>
              <a:t>române</a:t>
            </a:r>
            <a:r>
              <a:rPr lang="ro-RO" dirty="0">
                <a:solidFill>
                  <a:schemeClr val="bg1"/>
                </a:solidFill>
              </a:rPr>
              <a:t>.</a:t>
            </a:r>
            <a:endParaRPr lang="ro-RO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Acest tip de poluare este cauza stresului constant (și nu numai) la care sunt supuși cetățenii din mediul urban.</a:t>
            </a:r>
          </a:p>
          <a:p>
            <a:pPr marL="457200" indent="-457200">
              <a:buFont typeface="+mj-lt"/>
              <a:buAutoNum type="arabicPeriod"/>
            </a:pPr>
            <a:r>
              <a:rPr lang="ro-RO" dirty="0" smtClean="0">
                <a:solidFill>
                  <a:schemeClr val="bg1"/>
                </a:solidFill>
              </a:rPr>
              <a:t>Lipsa informării oamenilor cu privire la poluarea sonoră este una dintre cauzele pentru care nu s-au luat niște decizii cu privire la diminuarea zgomotului din marile orașe. (</a:t>
            </a:r>
            <a:r>
              <a:rPr lang="ro-RO" smtClean="0">
                <a:solidFill>
                  <a:schemeClr val="bg1"/>
                </a:solidFill>
              </a:rPr>
              <a:t>Drept urmare, ne capitala noastră se clasează pe locul I în topul celor mai poluate orașe fonice din Europa.)</a:t>
            </a:r>
            <a:endParaRPr lang="ro-RO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o-RO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0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1143000"/>
          </a:xfrm>
        </p:spPr>
        <p:txBody>
          <a:bodyPr>
            <a:normAutofit/>
          </a:bodyPr>
          <a:lstStyle/>
          <a:p>
            <a:r>
              <a:rPr lang="ro-RO" dirty="0" smtClean="0"/>
              <a:t>Bibliografie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://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www.descopera.ro/dnews/8136466-poluarea-fonica-ne-ucide-fara-sa-ne-dam-seama</a:t>
            </a:r>
            <a:endParaRPr lang="ro-RO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http://www.energeia.ro/energia-valurilor/poluarea-fonica-ce-este-si-cum-ne-afecteaza-poluarea-fonica-zilnica-1437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://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ro.wikipedia.org/wiki/Poluare_acustic%C4%83</a:t>
            </a:r>
            <a:endParaRPr lang="ro-RO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http://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www.energobiologie.ro/index.php/Geobiologie/Sunet-zgomot-poluarea-sonora-4.html</a:t>
            </a:r>
            <a:endParaRPr lang="ro-RO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http://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www.cnaic.ro/projects/verde/Site_Romana/poluarea-fonica.html</a:t>
            </a:r>
            <a:endParaRPr lang="ro-RO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o-RO" dirty="0">
                <a:solidFill>
                  <a:schemeClr val="accent2">
                    <a:lumMod val="75000"/>
                  </a:schemeClr>
                </a:solidFill>
              </a:rPr>
              <a:t>http://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www.pmb.ro/harti/harta_zgomot/harta_zgomot.php?hart_def=zsn</a:t>
            </a:r>
          </a:p>
          <a:p>
            <a:r>
              <a:rPr lang="ro-RO" dirty="0">
                <a:solidFill>
                  <a:schemeClr val="accent2">
                    <a:lumMod val="75000"/>
                  </a:schemeClr>
                </a:solidFill>
              </a:rPr>
              <a:t>http://</a:t>
            </a:r>
            <a:r>
              <a:rPr lang="ro-RO" dirty="0" smtClean="0">
                <a:solidFill>
                  <a:schemeClr val="accent2">
                    <a:lumMod val="75000"/>
                  </a:schemeClr>
                </a:solidFill>
              </a:rPr>
              <a:t>europa.eu/legislation_summaries/environment/noise_pollution/index_ro.html</a:t>
            </a:r>
          </a:p>
          <a:p>
            <a:r>
              <a:rPr lang="ro-RO" dirty="0">
                <a:solidFill>
                  <a:schemeClr val="accent2">
                    <a:lumMod val="75000"/>
                  </a:schemeClr>
                </a:solidFill>
              </a:rPr>
              <a:t>http://media.imopedia.ro/stiri-imobiliare/harta-zgomotului-in-bucuresti-4137-print.html</a:t>
            </a:r>
            <a:endParaRPr lang="ro-RO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o-RO" dirty="0" smtClean="0"/>
          </a:p>
          <a:p>
            <a:pPr marL="0" indent="0">
              <a:buNone/>
            </a:pPr>
            <a:endParaRPr lang="ro-RO" dirty="0" smtClean="0"/>
          </a:p>
          <a:p>
            <a:endParaRPr lang="ro-RO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2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7162800" cy="868362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Sondaj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opinie</a:t>
            </a:r>
            <a:r>
              <a:rPr lang="ro-RO" dirty="0" smtClean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(52 </a:t>
            </a:r>
            <a:r>
              <a:rPr lang="en-US" dirty="0" err="1" smtClean="0">
                <a:solidFill>
                  <a:schemeClr val="bg1"/>
                </a:solidFill>
              </a:rPr>
              <a:t>persoane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43861"/>
              </p:ext>
            </p:extLst>
          </p:nvPr>
        </p:nvGraphicFramePr>
        <p:xfrm>
          <a:off x="381000" y="144780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9784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842128"/>
            <a:ext cx="5609462" cy="37417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14825"/>
            <a:ext cx="2519680" cy="195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2480944" cy="24270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65396"/>
            <a:ext cx="1792172" cy="155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2404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253868">
            <a:off x="4426456" y="1070386"/>
            <a:ext cx="48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bg1"/>
                </a:solidFill>
              </a:rPr>
              <a:t>Poluarea fonică sau sonoră</a:t>
            </a:r>
            <a:r>
              <a:rPr lang="vi-VN" dirty="0">
                <a:solidFill>
                  <a:schemeClr val="bg1"/>
                </a:solidFill>
              </a:rPr>
              <a:t> constă în sunete produse de activitatea umană</a:t>
            </a:r>
            <a:r>
              <a:rPr lang="ro-RO" dirty="0">
                <a:solidFill>
                  <a:schemeClr val="bg1"/>
                </a:solidFill>
              </a:rPr>
              <a:t>,</a:t>
            </a:r>
            <a:r>
              <a:rPr lang="vi-VN" dirty="0">
                <a:solidFill>
                  <a:schemeClr val="bg1"/>
                </a:solidFill>
              </a:rPr>
              <a:t> utilaje</a:t>
            </a:r>
            <a:r>
              <a:rPr lang="ro-RO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sau</a:t>
            </a:r>
            <a:r>
              <a:rPr lang="ro-RO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maşini </a:t>
            </a:r>
            <a:r>
              <a:rPr lang="ro-RO" dirty="0">
                <a:solidFill>
                  <a:schemeClr val="bg1"/>
                </a:solidFill>
                <a:latin typeface="Arial (Body)"/>
              </a:rPr>
              <a:t>(zgomote)</a:t>
            </a:r>
            <a:r>
              <a:rPr lang="ro-RO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care afectează sau dezechilibrează activitatea omului sau animalelor.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ro-RO" b="1" dirty="0">
                <a:solidFill>
                  <a:schemeClr val="bg1"/>
                </a:solidFill>
                <a:latin typeface="Arial (Body)"/>
              </a:rPr>
              <a:t>Etimologie: </a:t>
            </a:r>
            <a:r>
              <a:rPr lang="vi-VN" dirty="0">
                <a:solidFill>
                  <a:schemeClr val="bg1"/>
                </a:solidFill>
                <a:latin typeface="Arial (Body)"/>
              </a:rPr>
              <a:t>Cuvântul </a:t>
            </a:r>
            <a:r>
              <a:rPr lang="ro-RO" dirty="0">
                <a:solidFill>
                  <a:schemeClr val="bg1"/>
                </a:solidFill>
                <a:latin typeface="Arial (Body)"/>
              </a:rPr>
              <a:t>din </a:t>
            </a:r>
            <a:r>
              <a:rPr lang="vi-VN" dirty="0">
                <a:solidFill>
                  <a:schemeClr val="bg1"/>
                </a:solidFill>
                <a:latin typeface="Arial (Body)"/>
              </a:rPr>
              <a:t>engleză “noise” </a:t>
            </a:r>
            <a:r>
              <a:rPr lang="ro-RO" dirty="0">
                <a:solidFill>
                  <a:schemeClr val="bg1"/>
                </a:solidFill>
                <a:latin typeface="Arial (Body)"/>
              </a:rPr>
              <a:t>(traducere: </a:t>
            </a:r>
            <a:r>
              <a:rPr lang="vi-VN" dirty="0">
                <a:solidFill>
                  <a:schemeClr val="bg1"/>
                </a:solidFill>
                <a:latin typeface="Arial (Body)"/>
              </a:rPr>
              <a:t>“zgomot”</a:t>
            </a:r>
            <a:r>
              <a:rPr lang="ro-RO" dirty="0">
                <a:solidFill>
                  <a:schemeClr val="bg1"/>
                </a:solidFill>
                <a:latin typeface="Arial (Body)"/>
              </a:rPr>
              <a:t>)</a:t>
            </a:r>
            <a:r>
              <a:rPr lang="vi-VN" dirty="0">
                <a:solidFill>
                  <a:schemeClr val="bg1"/>
                </a:solidFill>
                <a:latin typeface="Arial (Body)"/>
              </a:rPr>
              <a:t>, provine de la cuvântul latin “noxia”</a:t>
            </a:r>
            <a:r>
              <a:rPr lang="ro-RO" dirty="0">
                <a:solidFill>
                  <a:schemeClr val="bg1"/>
                </a:solidFill>
                <a:latin typeface="Arial (Body)"/>
              </a:rPr>
              <a:t>(</a:t>
            </a:r>
            <a:r>
              <a:rPr lang="vi-VN" dirty="0">
                <a:solidFill>
                  <a:schemeClr val="bg1"/>
                </a:solidFill>
                <a:latin typeface="Arial (Body)"/>
              </a:rPr>
              <a:t>prejudiciu, rană</a:t>
            </a:r>
            <a:r>
              <a:rPr lang="ro-RO" dirty="0">
                <a:solidFill>
                  <a:schemeClr val="bg1"/>
                </a:solidFill>
                <a:latin typeface="Arial (Body)"/>
              </a:rPr>
              <a:t>)</a:t>
            </a:r>
            <a:r>
              <a:rPr lang="vi-VN" dirty="0">
                <a:solidFill>
                  <a:schemeClr val="bg1"/>
                </a:solidFill>
                <a:latin typeface="Arial (Body)"/>
              </a:rPr>
              <a:t>.</a:t>
            </a:r>
            <a:endParaRPr lang="en-US" dirty="0">
              <a:solidFill>
                <a:schemeClr val="bg1"/>
              </a:solidFill>
              <a:latin typeface="Arial (Body)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750545">
            <a:off x="2030693" y="3199081"/>
            <a:ext cx="227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</a:rPr>
              <a:t>Defini</a:t>
            </a:r>
            <a:r>
              <a:rPr lang="ro-RO" sz="3200" b="1" dirty="0" smtClean="0">
                <a:solidFill>
                  <a:schemeClr val="bg1">
                    <a:lumMod val="50000"/>
                  </a:schemeClr>
                </a:solidFill>
              </a:rPr>
              <a:t>ț</a:t>
            </a:r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</a:rPr>
              <a:t>ie</a:t>
            </a:r>
            <a:r>
              <a:rPr lang="ro-RO" sz="32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1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69238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Prag normal</a:t>
            </a:r>
            <a:br>
              <a:rPr lang="ro-RO" dirty="0" smtClean="0">
                <a:solidFill>
                  <a:schemeClr val="bg1"/>
                </a:solidFill>
              </a:rPr>
            </a:br>
            <a:r>
              <a:rPr lang="ro-RO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p</a:t>
            </a:r>
            <a:r>
              <a:rPr lang="ro-RO" dirty="0" smtClean="0">
                <a:solidFill>
                  <a:schemeClr val="bg1"/>
                </a:solidFill>
              </a:rPr>
              <a:t>ână în </a:t>
            </a:r>
            <a:r>
              <a:rPr lang="en-US" dirty="0" smtClean="0">
                <a:solidFill>
                  <a:schemeClr val="bg1"/>
                </a:solidFill>
              </a:rPr>
              <a:t>6</a:t>
            </a:r>
            <a:r>
              <a:rPr lang="ro-RO" dirty="0" smtClean="0">
                <a:solidFill>
                  <a:schemeClr val="bg1"/>
                </a:solidFill>
              </a:rPr>
              <a:t>0</a:t>
            </a:r>
            <a:r>
              <a:rPr lang="en-US" dirty="0" smtClean="0">
                <a:solidFill>
                  <a:schemeClr val="bg1"/>
                </a:solidFill>
              </a:rPr>
              <a:t> dB)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4" y="2610705"/>
            <a:ext cx="3275372" cy="284309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12721"/>
            <a:ext cx="4038600" cy="2839057"/>
          </a:xfrm>
        </p:spPr>
      </p:pic>
      <p:sp>
        <p:nvSpPr>
          <p:cNvPr id="9" name="TextBox 8"/>
          <p:cNvSpPr txBox="1"/>
          <p:nvPr/>
        </p:nvSpPr>
        <p:spPr>
          <a:xfrm>
            <a:off x="4953000" y="628072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 smtClean="0">
                <a:solidFill>
                  <a:schemeClr val="bg1"/>
                </a:solidFill>
                <a:latin typeface="+mj-lt"/>
              </a:rPr>
              <a:t>Poluare sonoră</a:t>
            </a:r>
            <a:endParaRPr lang="en-US" sz="36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  (</a:t>
            </a:r>
            <a:r>
              <a:rPr lang="en-US" sz="3600" dirty="0" err="1" smtClean="0">
                <a:solidFill>
                  <a:schemeClr val="bg1"/>
                </a:solidFill>
                <a:latin typeface="+mj-lt"/>
              </a:rPr>
              <a:t>peste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 6</a:t>
            </a:r>
            <a:r>
              <a:rPr lang="ro-RO" sz="36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 dB)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790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676400" cy="1143000"/>
          </a:xfrm>
        </p:spPr>
        <p:txBody>
          <a:bodyPr>
            <a:normAutofit/>
          </a:bodyPr>
          <a:lstStyle/>
          <a:p>
            <a:r>
              <a:rPr lang="ro-RO" dirty="0" smtClean="0">
                <a:solidFill>
                  <a:schemeClr val="bg1"/>
                </a:solidFill>
              </a:rPr>
              <a:t>Efecte: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o-RO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b="1" u="sng" dirty="0" smtClean="0">
                <a:solidFill>
                  <a:schemeClr val="bg1"/>
                </a:solidFill>
              </a:rPr>
              <a:t>Efecte imediate:</a:t>
            </a:r>
          </a:p>
          <a:p>
            <a:endParaRPr lang="ro-RO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creşterea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ritmului</a:t>
            </a:r>
            <a:r>
              <a:rPr lang="en-US" dirty="0">
                <a:solidFill>
                  <a:schemeClr val="bg1"/>
                </a:solidFill>
              </a:rPr>
              <a:t> cardiac </a:t>
            </a:r>
            <a:r>
              <a:rPr lang="en-US" dirty="0" err="1">
                <a:solidFill>
                  <a:schemeClr val="bg1"/>
                </a:solidFill>
              </a:rPr>
              <a:t>şi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tensiunii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arteriale</a:t>
            </a:r>
            <a:endParaRPr lang="ro-RO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diminuarea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atenţiei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capacităţii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memorare</a:t>
            </a:r>
            <a:endParaRPr lang="ro-RO" dirty="0" smtClean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reducerea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câmpului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vizual</a:t>
            </a:r>
            <a:endParaRPr lang="ro-RO" dirty="0" smtClean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d</a:t>
            </a:r>
            <a:r>
              <a:rPr lang="ro-RO" dirty="0" smtClean="0">
                <a:solidFill>
                  <a:schemeClr val="bg1"/>
                </a:solidFill>
              </a:rPr>
              <a:t>ureri de cap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0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indent="0">
              <a:buNone/>
            </a:pPr>
            <a:endParaRPr lang="ro-RO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b="1" u="sng" dirty="0" smtClean="0">
                <a:solidFill>
                  <a:schemeClr val="bg1"/>
                </a:solidFill>
              </a:rPr>
              <a:t>Efecte pe termen lung:</a:t>
            </a:r>
          </a:p>
          <a:p>
            <a:endParaRPr lang="ro-R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dirty="0" smtClean="0">
              <a:solidFill>
                <a:schemeClr val="bg1"/>
              </a:solidFill>
            </a:endParaRPr>
          </a:p>
          <a:p>
            <a:r>
              <a:rPr lang="ro-RO" dirty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boseală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fizică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nervozitate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insomnie</a:t>
            </a:r>
            <a:endParaRPr lang="ro-RO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anxietate</a:t>
            </a:r>
            <a:endParaRPr lang="ro-RO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comportamente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depresive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chiar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agresive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9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>
                <a:solidFill>
                  <a:schemeClr val="bg1"/>
                </a:solidFill>
              </a:rPr>
              <a:t>Cercetare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o-RO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Peste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45 de </a:t>
            </a:r>
            <a:r>
              <a:rPr lang="en-US" dirty="0" err="1">
                <a:solidFill>
                  <a:schemeClr val="bg1"/>
                </a:solidFill>
              </a:rPr>
              <a:t>milioane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europeni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adic</a:t>
            </a:r>
            <a:r>
              <a:rPr lang="ro-RO" dirty="0" smtClean="0">
                <a:solidFill>
                  <a:schemeClr val="bg1"/>
                </a:solidFill>
              </a:rPr>
              <a:t>ă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unul</a:t>
            </a:r>
            <a:r>
              <a:rPr lang="en-US" dirty="0">
                <a:solidFill>
                  <a:schemeClr val="bg1"/>
                </a:solidFill>
              </a:rPr>
              <a:t> din 16, </a:t>
            </a:r>
            <a:r>
              <a:rPr lang="en-US" dirty="0" err="1">
                <a:solidFill>
                  <a:schemeClr val="bg1"/>
                </a:solidFill>
              </a:rPr>
              <a:t>sunt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afecta</a:t>
            </a:r>
            <a:r>
              <a:rPr lang="ro-RO" dirty="0" smtClean="0">
                <a:solidFill>
                  <a:schemeClr val="bg1"/>
                </a:solidFill>
              </a:rPr>
              <a:t>ț</a:t>
            </a:r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poluarea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fonic</a:t>
            </a:r>
            <a:r>
              <a:rPr lang="ro-RO" dirty="0" smtClean="0">
                <a:solidFill>
                  <a:schemeClr val="bg1"/>
                </a:solidFill>
              </a:rPr>
              <a:t>ă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provocat</a:t>
            </a:r>
            <a:r>
              <a:rPr lang="ro-RO" dirty="0" smtClean="0">
                <a:solidFill>
                  <a:schemeClr val="bg1"/>
                </a:solidFill>
              </a:rPr>
              <a:t>ă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traficul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rutier</a:t>
            </a:r>
            <a:r>
              <a:rPr lang="ro-RO" dirty="0" smtClean="0">
                <a:solidFill>
                  <a:schemeClr val="bg1"/>
                </a:solidFill>
              </a:rPr>
              <a:t>.</a:t>
            </a:r>
          </a:p>
          <a:p>
            <a:r>
              <a:rPr lang="ro-RO" dirty="0" smtClean="0">
                <a:solidFill>
                  <a:schemeClr val="bg1"/>
                </a:solidFill>
              </a:rPr>
              <a:t>Î</a:t>
            </a:r>
            <a:r>
              <a:rPr lang="vi-VN" dirty="0" smtClean="0">
                <a:solidFill>
                  <a:schemeClr val="bg1"/>
                </a:solidFill>
              </a:rPr>
              <a:t>n </a:t>
            </a:r>
            <a:r>
              <a:rPr lang="vi-VN" dirty="0">
                <a:solidFill>
                  <a:schemeClr val="bg1"/>
                </a:solidFill>
              </a:rPr>
              <a:t>Bucureşti, 85% din populaţie este afectată de poluarea fonică. </a:t>
            </a:r>
            <a:endParaRPr lang="ro-RO" dirty="0" smtClean="0">
              <a:solidFill>
                <a:schemeClr val="bg1"/>
              </a:solidFill>
            </a:endParaRPr>
          </a:p>
          <a:p>
            <a:r>
              <a:rPr lang="vi-VN" dirty="0" smtClean="0">
                <a:solidFill>
                  <a:schemeClr val="bg1"/>
                </a:solidFill>
              </a:rPr>
              <a:t>Principala </a:t>
            </a:r>
            <a:r>
              <a:rPr lang="vi-VN" dirty="0">
                <a:solidFill>
                  <a:schemeClr val="bg1"/>
                </a:solidFill>
              </a:rPr>
              <a:t>sursă de poluare fonică este traficul rutier, urmat de traficul feroviar (aici sunt incluse şi tramvaiele) şi zgomotul produs de unităţile industriale. </a:t>
            </a:r>
            <a:endParaRPr lang="ro-RO" dirty="0" smtClean="0">
              <a:solidFill>
                <a:schemeClr val="bg1"/>
              </a:solidFill>
            </a:endParaRPr>
          </a:p>
          <a:p>
            <a:endParaRPr lang="ro-R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0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725</TotalTime>
  <Words>573</Words>
  <Application>Microsoft Office PowerPoint</Application>
  <PresentationFormat>On-screen Show (4:3)</PresentationFormat>
  <Paragraphs>115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Clarity</vt:lpstr>
      <vt:lpstr>Poluarea fonică - Și cum ne afectează -</vt:lpstr>
      <vt:lpstr>Scop:</vt:lpstr>
      <vt:lpstr>Sondaj de opinie: (52 persoane)</vt:lpstr>
      <vt:lpstr>PowerPoint Presentation</vt:lpstr>
      <vt:lpstr>PowerPoint Presentation</vt:lpstr>
      <vt:lpstr>Prag normal (până în 60 dB)</vt:lpstr>
      <vt:lpstr>Efecte:</vt:lpstr>
      <vt:lpstr>PowerPoint Presentation</vt:lpstr>
      <vt:lpstr>Cercetare</vt:lpstr>
      <vt:lpstr>Harta zgomotului – București</vt:lpstr>
      <vt:lpstr>Centrul orașului - ziua</vt:lpstr>
      <vt:lpstr>Centrul orașului - noaptea</vt:lpstr>
      <vt:lpstr>Harta zgomotului – București</vt:lpstr>
      <vt:lpstr>Centrul orașului - ziua</vt:lpstr>
      <vt:lpstr>Centrul orașului - noaptea</vt:lpstr>
      <vt:lpstr>Harta zgomotului – București</vt:lpstr>
      <vt:lpstr>Centrul orașului - ziua</vt:lpstr>
      <vt:lpstr>Centrul orașului - noaptea</vt:lpstr>
      <vt:lpstr>Topul orașelor poluate fonic în România</vt:lpstr>
      <vt:lpstr>Ce putem face?</vt:lpstr>
      <vt:lpstr>Concluzii</vt:lpstr>
      <vt:lpstr>Bibliografie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Poluarea fonica</dc:title>
  <dc:creator>Diana</dc:creator>
  <cp:lastModifiedBy>Gaiudial</cp:lastModifiedBy>
  <cp:revision>43</cp:revision>
  <dcterms:created xsi:type="dcterms:W3CDTF">2014-11-23T14:18:52Z</dcterms:created>
  <dcterms:modified xsi:type="dcterms:W3CDTF">2014-11-30T13:00:28Z</dcterms:modified>
</cp:coreProperties>
</file>